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5"/>
  </p:notesMasterIdLst>
  <p:handoutMasterIdLst>
    <p:handoutMasterId r:id="rId16"/>
  </p:handoutMasterIdLst>
  <p:sldIdLst>
    <p:sldId id="256" r:id="rId5"/>
    <p:sldId id="271" r:id="rId6"/>
    <p:sldId id="279" r:id="rId7"/>
    <p:sldId id="281" r:id="rId8"/>
    <p:sldId id="280" r:id="rId9"/>
    <p:sldId id="257" r:id="rId10"/>
    <p:sldId id="275" r:id="rId11"/>
    <p:sldId id="276" r:id="rId12"/>
    <p:sldId id="282" r:id="rId13"/>
    <p:sldId id="28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p:scale>
          <a:sx n="60" d="100"/>
          <a:sy n="60" d="100"/>
        </p:scale>
        <p:origin x="908" y="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10/7/2022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10/7/2022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t>
            </a:r>
            <a:r>
              <a:rPr lang="en-US" baseline="0" dirty="0"/>
              <a:t>Slide Show mode, select the arrows to visit links.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smtClean="0"/>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10/7/2022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10/7/2022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9188" y="1169985"/>
            <a:ext cx="10515600" cy="2387600"/>
          </a:xfrm>
        </p:spPr>
        <p:txBody>
          <a:bodyPr anchor="ctr" anchorCtr="0">
            <a:normAutofit/>
          </a:bodyPr>
          <a:lstStyle/>
          <a:p>
            <a:r>
              <a:rPr lang="en-US" sz="4800" dirty="0" err="1" smtClean="0">
                <a:solidFill>
                  <a:schemeClr val="bg1"/>
                </a:solidFill>
              </a:rPr>
              <a:t>Metaverse</a:t>
            </a:r>
            <a:endParaRPr lang="en-US" sz="4800" dirty="0">
              <a:solidFill>
                <a:schemeClr val="bg1"/>
              </a:solidFill>
            </a:endParaRP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smtClean="0">
                <a:solidFill>
                  <a:schemeClr val="bg1"/>
                </a:solidFill>
                <a:latin typeface="+mj-lt"/>
              </a:rPr>
              <a:t>Muhammad </a:t>
            </a:r>
            <a:r>
              <a:rPr lang="en-US" sz="2400" dirty="0" err="1" smtClean="0">
                <a:solidFill>
                  <a:schemeClr val="bg1"/>
                </a:solidFill>
                <a:latin typeface="+mj-lt"/>
              </a:rPr>
              <a:t>Zubair</a:t>
            </a:r>
            <a:r>
              <a:rPr lang="en-US" sz="2400" dirty="0" smtClean="0">
                <a:solidFill>
                  <a:schemeClr val="bg1"/>
                </a:solidFill>
                <a:latin typeface="+mj-lt"/>
              </a:rPr>
              <a:t> </a:t>
            </a:r>
            <a:endParaRPr lang="en-US"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Metaverse</a:t>
            </a:r>
            <a:r>
              <a:rPr lang="en-US" dirty="0" smtClean="0"/>
              <a:t> expectation</a:t>
            </a:r>
            <a:endParaRPr lang="en-US" dirty="0"/>
          </a:p>
        </p:txBody>
      </p:sp>
      <p:sp>
        <p:nvSpPr>
          <p:cNvPr id="3" name="Content Placeholder 2"/>
          <p:cNvSpPr>
            <a:spLocks noGrp="1"/>
          </p:cNvSpPr>
          <p:nvPr>
            <p:ph sz="quarter" idx="13"/>
          </p:nvPr>
        </p:nvSpPr>
        <p:spPr>
          <a:xfrm>
            <a:off x="539496" y="2560320"/>
            <a:ext cx="6858000" cy="3977640"/>
          </a:xfrm>
        </p:spPr>
        <p:txBody>
          <a:bodyPr/>
          <a:lstStyle/>
          <a:p>
            <a:r>
              <a:rPr lang="en-US" dirty="0" err="1"/>
              <a:t>Metaverse</a:t>
            </a:r>
            <a:r>
              <a:rPr lang="en-US" dirty="0"/>
              <a:t> </a:t>
            </a:r>
            <a:r>
              <a:rPr lang="en-US" b="1" dirty="0"/>
              <a:t>allows you to access a 3D Internet where things take place</a:t>
            </a:r>
            <a:r>
              <a:rPr lang="en-US" dirty="0"/>
              <a:t>. This opens the door to thousands of applications ranging from video games to remote working, socializing, performances, and communication.</a:t>
            </a:r>
            <a:endParaRPr lang="en-US" dirty="0"/>
          </a:p>
        </p:txBody>
      </p:sp>
      <p:pic>
        <p:nvPicPr>
          <p:cNvPr id="4" name="Picture 3"/>
          <p:cNvPicPr>
            <a:picLocks noChangeAspect="1"/>
          </p:cNvPicPr>
          <p:nvPr/>
        </p:nvPicPr>
        <p:blipFill>
          <a:blip r:embed="rId2"/>
          <a:stretch>
            <a:fillRect/>
          </a:stretch>
        </p:blipFill>
        <p:spPr>
          <a:xfrm>
            <a:off x="7397495" y="2466754"/>
            <a:ext cx="4542867" cy="4071206"/>
          </a:xfrm>
          <a:prstGeom prst="rect">
            <a:avLst/>
          </a:prstGeom>
        </p:spPr>
      </p:pic>
    </p:spTree>
    <p:extLst>
      <p:ext uri="{BB962C8B-B14F-4D97-AF65-F5344CB8AC3E}">
        <p14:creationId xmlns:p14="http://schemas.microsoft.com/office/powerpoint/2010/main" val="28317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err="1" smtClean="0">
                <a:latin typeface="Segoe UI Light" panose="020B0502040204020203" pitchFamily="34" charset="0"/>
                <a:cs typeface="Segoe UI Light" panose="020B0502040204020203" pitchFamily="34" charset="0"/>
              </a:rPr>
              <a:t>Metaverse</a:t>
            </a:r>
            <a:r>
              <a:rPr lang="en-US" dirty="0" smtClean="0">
                <a:latin typeface="Segoe UI Light" panose="020B0502040204020203" pitchFamily="34" charset="0"/>
                <a:cs typeface="Segoe UI Light" panose="020B0502040204020203" pitchFamily="34" charset="0"/>
              </a:rPr>
              <a:t> meaning</a:t>
            </a:r>
            <a:endParaRPr lang="en-US" dirty="0">
              <a:latin typeface="Segoe UI Light" panose="020B0502040204020203" pitchFamily="34" charset="0"/>
              <a:cs typeface="Segoe UI Light" panose="020B0502040204020203" pitchFamily="34" charset="0"/>
            </a:endParaRPr>
          </a:p>
        </p:txBody>
      </p:sp>
      <p:pic>
        <p:nvPicPr>
          <p:cNvPr id="5" name="Picture 4" descr="Design ideas pane showing different design opti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3333" y="1524708"/>
            <a:ext cx="8525933" cy="4577621"/>
          </a:xfrm>
          <a:prstGeom prst="rect">
            <a:avLst/>
          </a:prstGeom>
        </p:spPr>
      </p:pic>
      <p:sp>
        <p:nvSpPr>
          <p:cNvPr id="38" name="Content Placeholder 17"/>
          <p:cNvSpPr txBox="1">
            <a:spLocks/>
          </p:cNvSpPr>
          <p:nvPr/>
        </p:nvSpPr>
        <p:spPr>
          <a:xfrm>
            <a:off x="233681" y="2275840"/>
            <a:ext cx="4277360" cy="326262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r>
              <a:rPr lang="en-US" sz="2400" dirty="0"/>
              <a:t>a virtual-reality space in which users can interact with a computer-generated environment and other users.</a:t>
            </a:r>
          </a:p>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pic>
        <p:nvPicPr>
          <p:cNvPr id="6" name="Picture 5" descr="Design ideas pane showing different design opti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0804" y="1825348"/>
            <a:ext cx="5957915" cy="4158892"/>
          </a:xfrm>
          <a:prstGeom prst="rect">
            <a:avLst/>
          </a:prstGeom>
        </p:spPr>
      </p:pic>
      <p:pic>
        <p:nvPicPr>
          <p:cNvPr id="2" name="Picture 1"/>
          <p:cNvPicPr>
            <a:picLocks noChangeAspect="1"/>
          </p:cNvPicPr>
          <p:nvPr/>
        </p:nvPicPr>
        <p:blipFill>
          <a:blip r:embed="rId3"/>
          <a:stretch>
            <a:fillRect/>
          </a:stretch>
        </p:blipFill>
        <p:spPr>
          <a:xfrm>
            <a:off x="4862512" y="1422400"/>
            <a:ext cx="6626754" cy="4694877"/>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latin typeface="Segoe UI Light" panose="020B0502040204020203" pitchFamily="34" charset="0"/>
                <a:cs typeface="Segoe UI Light" panose="020B0502040204020203" pitchFamily="34" charset="0"/>
              </a:rPr>
              <a:t>Metaverse</a:t>
            </a:r>
            <a:r>
              <a:rPr lang="en-US" dirty="0" smtClean="0">
                <a:latin typeface="Segoe UI Light" panose="020B0502040204020203" pitchFamily="34" charset="0"/>
                <a:cs typeface="Segoe UI Light" panose="020B0502040204020203" pitchFamily="34" charset="0"/>
              </a:rPr>
              <a:t> in simple worlds</a:t>
            </a:r>
            <a:endParaRPr lang="en-US" dirty="0">
              <a:latin typeface="Segoe UI Light" panose="020B0502040204020203" pitchFamily="34" charset="0"/>
              <a:cs typeface="Segoe UI Light" panose="020B0502040204020203" pitchFamily="34" charset="0"/>
            </a:endParaRPr>
          </a:p>
        </p:txBody>
      </p:sp>
      <p:sp>
        <p:nvSpPr>
          <p:cNvPr id="25" name="Content Placeholder 17"/>
          <p:cNvSpPr txBox="1">
            <a:spLocks/>
          </p:cNvSpPr>
          <p:nvPr/>
        </p:nvSpPr>
        <p:spPr>
          <a:xfrm>
            <a:off x="633049" y="1689171"/>
            <a:ext cx="5110161" cy="3746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2000" dirty="0"/>
              <a:t>Imagine </a:t>
            </a:r>
            <a:r>
              <a:rPr lang="en-US" sz="2000" b="1" dirty="0"/>
              <a:t>a virtual world in which </a:t>
            </a:r>
            <a:r>
              <a:rPr lang="en-US" sz="2000" b="1" dirty="0" smtClean="0"/>
              <a:t>people </a:t>
            </a:r>
            <a:r>
              <a:rPr lang="en-US" sz="2000" b="1" dirty="0"/>
              <a:t>live, work, shop and </a:t>
            </a:r>
            <a:r>
              <a:rPr lang="en-US" sz="2000" b="1" dirty="0" smtClean="0"/>
              <a:t>  interact </a:t>
            </a:r>
            <a:r>
              <a:rPr lang="en-US" sz="2000" b="1" dirty="0"/>
              <a:t>with others -- all from the comfort of their couch in the physical world</a:t>
            </a:r>
            <a:r>
              <a:rPr lang="en-US" sz="2000" dirty="0"/>
              <a:t>. This is known as the </a:t>
            </a:r>
            <a:r>
              <a:rPr lang="en-US" sz="2000" dirty="0" err="1" smtClean="0"/>
              <a:t>metaverse</a:t>
            </a:r>
            <a:endParaRPr lang="en-US" sz="2000" dirty="0">
              <a:latin typeface="Segoe UI" panose="020B0502040204020203" pitchFamily="34" charset="0"/>
              <a:cs typeface="Segoe UI" panose="020B0502040204020203" pitchFamily="34" charset="0"/>
            </a:endParaRPr>
          </a:p>
        </p:txBody>
      </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solidFill>
                <a:prstClr val="black">
                  <a:lumMod val="75000"/>
                  <a:lumOff val="25000"/>
                </a:prstClr>
              </a:solidFill>
              <a:cs typeface="Segoe UI"/>
            </a:endParaRPr>
          </a:p>
        </p:txBody>
      </p:sp>
      <p:sp>
        <p:nvSpPr>
          <p:cNvPr id="36" name="Content Placeholder 17"/>
          <p:cNvSpPr txBox="1">
            <a:spLocks/>
          </p:cNvSpPr>
          <p:nvPr/>
        </p:nvSpPr>
        <p:spPr>
          <a:xfrm>
            <a:off x="1056513" y="3657600"/>
            <a:ext cx="4504252" cy="252667"/>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solidFill>
                <a:prstClr val="black">
                  <a:lumMod val="75000"/>
                  <a:lumOff val="25000"/>
                </a:prstClr>
              </a:solidFill>
              <a:cs typeface="Segoe UI"/>
            </a:endParaRPr>
          </a:p>
        </p:txBody>
      </p:sp>
      <p:pic>
        <p:nvPicPr>
          <p:cNvPr id="2" name="Picture 1"/>
          <p:cNvPicPr>
            <a:picLocks noChangeAspect="1"/>
          </p:cNvPicPr>
          <p:nvPr/>
        </p:nvPicPr>
        <p:blipFill>
          <a:blip r:embed="rId3"/>
          <a:stretch>
            <a:fillRect/>
          </a:stretch>
        </p:blipFill>
        <p:spPr>
          <a:xfrm>
            <a:off x="5984228" y="1455792"/>
            <a:ext cx="5313691" cy="4711328"/>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latin typeface="Segoe UI Light" panose="020B0502040204020203" pitchFamily="34" charset="0"/>
                <a:cs typeface="Segoe UI Light" panose="020B0502040204020203" pitchFamily="34" charset="0"/>
              </a:rPr>
              <a:t>Metaverse</a:t>
            </a:r>
            <a:r>
              <a:rPr lang="en-US" dirty="0" smtClean="0">
                <a:latin typeface="Segoe UI Light" panose="020B0502040204020203" pitchFamily="34" charset="0"/>
                <a:cs typeface="Segoe UI Light" panose="020B0502040204020203" pitchFamily="34" charset="0"/>
              </a:rPr>
              <a:t> another world</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sz="2000" b="1" dirty="0"/>
              <a:t>Parallel universes</a:t>
            </a:r>
            <a:r>
              <a:rPr lang="en-US" sz="2000" dirty="0"/>
              <a:t> in fiction: A parallel universe, also known as a parallel dimension, alternate universe, or alternate reality, is a hypothetical self-contained plane of existence, co-existing with one's own.</a:t>
            </a:r>
            <a:endParaRPr lang="en-US" sz="20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2" name="Content Placeholder 1"/>
          <p:cNvSpPr>
            <a:spLocks noGrp="1"/>
          </p:cNvSpPr>
          <p:nvPr>
            <p:ph sz="quarter" idx="10"/>
          </p:nvPr>
        </p:nvSpPr>
        <p:spPr/>
        <p:txBody>
          <a:bodyPr/>
          <a:lstStyle/>
          <a:p>
            <a:endParaRPr lang="en-US" dirty="0"/>
          </a:p>
        </p:txBody>
      </p:sp>
      <p:pic>
        <p:nvPicPr>
          <p:cNvPr id="4" name="Picture 3"/>
          <p:cNvPicPr>
            <a:picLocks noChangeAspect="1"/>
          </p:cNvPicPr>
          <p:nvPr/>
        </p:nvPicPr>
        <p:blipFill>
          <a:blip r:embed="rId2"/>
          <a:stretch>
            <a:fillRect/>
          </a:stretch>
        </p:blipFill>
        <p:spPr>
          <a:xfrm>
            <a:off x="5892800" y="1534160"/>
            <a:ext cx="4988560" cy="4155440"/>
          </a:xfrm>
          <a:prstGeom prst="rect">
            <a:avLst/>
          </a:prstGeo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Metaverse</a:t>
            </a:r>
            <a:r>
              <a:rPr lang="en-US" dirty="0" smtClean="0"/>
              <a:t> change the world</a:t>
            </a:r>
            <a:endParaRPr lang="en-US" dirty="0">
              <a:latin typeface="Segoe UI Light" panose="020B0502040204020203" pitchFamily="34" charset="0"/>
              <a:cs typeface="Segoe UI Light" panose="020B0502040204020203" pitchFamily="34" charset="0"/>
            </a:endParaRPr>
          </a:p>
        </p:txBody>
      </p:sp>
      <p:sp>
        <p:nvSpPr>
          <p:cNvPr id="30" name="Content Placeholder 17"/>
          <p:cNvSpPr txBox="1">
            <a:spLocks/>
          </p:cNvSpPr>
          <p:nvPr/>
        </p:nvSpPr>
        <p:spPr>
          <a:xfrm>
            <a:off x="541609" y="1455490"/>
            <a:ext cx="5110161" cy="314698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2000" dirty="0"/>
              <a:t>The </a:t>
            </a:r>
            <a:r>
              <a:rPr lang="en-US" sz="2000" dirty="0" err="1"/>
              <a:t>metaverse</a:t>
            </a:r>
            <a:r>
              <a:rPr lang="en-US" sz="2000" dirty="0"/>
              <a:t>, </a:t>
            </a:r>
            <a:r>
              <a:rPr lang="en-US" sz="2000" b="1" dirty="0"/>
              <a:t>by offering a 3D environment</a:t>
            </a:r>
            <a:r>
              <a:rPr lang="en-US" sz="2000" dirty="0"/>
              <a:t>, has hopes of being the virtual environment for these social moments. Employees of the same company spread across the globe will have the potential to meet up in the </a:t>
            </a:r>
            <a:r>
              <a:rPr lang="en-US" sz="2000" dirty="0" err="1"/>
              <a:t>metaverse</a:t>
            </a:r>
            <a:r>
              <a:rPr lang="en-US" sz="2000" dirty="0"/>
              <a:t> to brainstorm at highly creative levels so as to solve problems</a:t>
            </a:r>
          </a:p>
        </p:txBody>
      </p:sp>
      <p:sp>
        <p:nvSpPr>
          <p:cNvPr id="16" name="Content Placeholder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25" name="Content Placeholder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Content Placeholder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17" name="Content Placeholder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prstClr val="black">
                  <a:lumMod val="75000"/>
                  <a:lumOff val="25000"/>
                </a:prstClr>
              </a:solidFill>
            </a:endParaRPr>
          </a:p>
        </p:txBody>
      </p:sp>
      <p:cxnSp>
        <p:nvCxnSpPr>
          <p:cNvPr id="20" name="Straight Connector 19" descr="Light grey line separating Morph text and images"/>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563360" y="1727200"/>
            <a:ext cx="4917440" cy="4797940"/>
          </a:xfrm>
          <a:prstGeom prst="rect">
            <a:avLst/>
          </a:prstGeom>
        </p:spPr>
      </p:pic>
    </p:spTree>
    <p:extLst>
      <p:ext uri="{BB962C8B-B14F-4D97-AF65-F5344CB8AC3E}">
        <p14:creationId xmlns:p14="http://schemas.microsoft.com/office/powerpoint/2010/main" val="259683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smtClean="0">
                <a:latin typeface="Segoe UI Light" panose="020B0502040204020203" pitchFamily="34" charset="0"/>
                <a:cs typeface="Segoe UI Light" panose="020B0502040204020203" pitchFamily="34" charset="0"/>
              </a:rPr>
              <a:t>Metaverse</a:t>
            </a:r>
            <a:r>
              <a:rPr lang="en-US" dirty="0" smtClean="0">
                <a:latin typeface="Segoe UI Light" panose="020B0502040204020203" pitchFamily="34" charset="0"/>
                <a:cs typeface="Segoe UI Light" panose="020B0502040204020203" pitchFamily="34" charset="0"/>
              </a:rPr>
              <a:t> user</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half" idx="4294967295"/>
          </p:nvPr>
        </p:nvSpPr>
        <p:spPr>
          <a:xfrm>
            <a:off x="541611" y="1431010"/>
            <a:ext cx="4413626" cy="3978275"/>
          </a:xfrm>
        </p:spPr>
        <p:txBody>
          <a:bodyPr vert="horz" lIns="91440" tIns="45720" rIns="91440" bIns="45720" rtlCol="0">
            <a:normAutofit/>
          </a:bodyPr>
          <a:lstStyle/>
          <a:p>
            <a:pPr marL="0" indent="0">
              <a:lnSpc>
                <a:spcPts val="1800"/>
              </a:lnSpc>
              <a:spcBef>
                <a:spcPts val="1000"/>
              </a:spcBef>
              <a:spcAft>
                <a:spcPts val="2000"/>
              </a:spcAft>
              <a:buNone/>
            </a:pPr>
            <a:r>
              <a:rPr lang="en-US" sz="2400" dirty="0" smtClean="0">
                <a:solidFill>
                  <a:prstClr val="black">
                    <a:lumMod val="75000"/>
                    <a:lumOff val="25000"/>
                  </a:prstClr>
                </a:solidFill>
                <a:latin typeface="Segoe UI" panose="020B0502040204020203" pitchFamily="34" charset="0"/>
                <a:cs typeface="Segoe UI" panose="020B0502040204020203" pitchFamily="34" charset="0"/>
              </a:rPr>
              <a:t>3D owner</a:t>
            </a:r>
          </a:p>
          <a:p>
            <a:pPr marL="0" indent="0">
              <a:lnSpc>
                <a:spcPts val="1800"/>
              </a:lnSpc>
              <a:spcBef>
                <a:spcPts val="1000"/>
              </a:spcBef>
              <a:spcAft>
                <a:spcPts val="2000"/>
              </a:spcAft>
              <a:buNone/>
            </a:pPr>
            <a:r>
              <a:rPr lang="en-US" sz="2400" dirty="0" smtClean="0">
                <a:solidFill>
                  <a:prstClr val="black">
                    <a:lumMod val="75000"/>
                    <a:lumOff val="25000"/>
                  </a:prstClr>
                </a:solidFill>
                <a:latin typeface="Segoe UI" panose="020B0502040204020203" pitchFamily="34" charset="0"/>
                <a:cs typeface="Segoe UI" panose="020B0502040204020203" pitchFamily="34" charset="0"/>
              </a:rPr>
              <a:t>Teachers</a:t>
            </a:r>
          </a:p>
          <a:p>
            <a:pPr marL="0" indent="0">
              <a:lnSpc>
                <a:spcPts val="1800"/>
              </a:lnSpc>
              <a:spcBef>
                <a:spcPts val="1000"/>
              </a:spcBef>
              <a:spcAft>
                <a:spcPts val="2000"/>
              </a:spcAft>
              <a:buNone/>
            </a:pPr>
            <a:r>
              <a:rPr lang="en-US" sz="2400" dirty="0" smtClean="0">
                <a:solidFill>
                  <a:prstClr val="black">
                    <a:lumMod val="75000"/>
                    <a:lumOff val="25000"/>
                  </a:prstClr>
                </a:solidFill>
                <a:latin typeface="Segoe UI" panose="020B0502040204020203" pitchFamily="34" charset="0"/>
                <a:cs typeface="Segoe UI" panose="020B0502040204020203" pitchFamily="34" charset="0"/>
              </a:rPr>
              <a:t>Shopkeeper</a:t>
            </a:r>
          </a:p>
          <a:p>
            <a:pPr marL="0" indent="0">
              <a:lnSpc>
                <a:spcPts val="1800"/>
              </a:lnSpc>
              <a:spcBef>
                <a:spcPts val="1000"/>
              </a:spcBef>
              <a:spcAft>
                <a:spcPts val="2000"/>
              </a:spcAft>
              <a:buNone/>
            </a:pPr>
            <a:r>
              <a:rPr lang="en-US" sz="2400" dirty="0" smtClean="0">
                <a:solidFill>
                  <a:prstClr val="black">
                    <a:lumMod val="75000"/>
                    <a:lumOff val="25000"/>
                  </a:prstClr>
                </a:solidFill>
                <a:latin typeface="Segoe UI" panose="020B0502040204020203" pitchFamily="34" charset="0"/>
                <a:cs typeface="Segoe UI" panose="020B0502040204020203" pitchFamily="34" charset="0"/>
              </a:rPr>
              <a:t>player</a:t>
            </a:r>
            <a:endParaRPr lang="en-US" sz="24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2" name="Content Placeholder 17"/>
          <p:cNvSpPr txBox="1">
            <a:spLocks/>
          </p:cNvSpPr>
          <p:nvPr/>
        </p:nvSpPr>
        <p:spPr>
          <a:xfrm>
            <a:off x="1066039" y="4571824"/>
            <a:ext cx="2696774" cy="9925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3" name="Content Placeholder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4" name="Content Placeholder 17"/>
          <p:cNvSpPr txBox="1">
            <a:spLocks/>
          </p:cNvSpPr>
          <p:nvPr/>
        </p:nvSpPr>
        <p:spPr>
          <a:xfrm>
            <a:off x="7627028" y="4866645"/>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smtClean="0">
                <a:solidFill>
                  <a:prstClr val="black">
                    <a:lumMod val="75000"/>
                    <a:lumOff val="25000"/>
                  </a:prstClr>
                </a:solidFill>
                <a:latin typeface="Segoe UI" panose="020B0502040204020203" pitchFamily="34" charset="0"/>
                <a:cs typeface="Segoe UI" panose="020B0502040204020203" pitchFamily="34" charset="0"/>
              </a:rPr>
              <a:t>.</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Meta verse statistics</a:t>
            </a:r>
            <a:endParaRPr lang="en-US" dirty="0">
              <a:latin typeface="Segoe UI Light" panose="020B0502040204020203" pitchFamily="34" charset="0"/>
              <a:cs typeface="Segoe UI Light" panose="020B0502040204020203" pitchFamily="34" charset="0"/>
            </a:endParaRPr>
          </a:p>
        </p:txBody>
      </p:sp>
      <p:sp>
        <p:nvSpPr>
          <p:cNvPr id="38" name="Content Placeholder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latin typeface="Segoe UI" panose="020B0502040204020203" pitchFamily="34" charset="0"/>
              <a:cs typeface="Segoe UI" panose="020B0502040204020203" pitchFamily="34" charset="0"/>
            </a:endParaRPr>
          </a:p>
        </p:txBody>
      </p:sp>
      <p:sp>
        <p:nvSpPr>
          <p:cNvPr id="22" name="Content Placeholder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4" name="Content Placeholder 17"/>
          <p:cNvSpPr txBox="1">
            <a:spLocks/>
          </p:cNvSpPr>
          <p:nvPr/>
        </p:nvSpPr>
        <p:spPr>
          <a:xfrm>
            <a:off x="1064636" y="4303697"/>
            <a:ext cx="2134038"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7"/>
          <p:cNvSpPr/>
          <p:nvPr/>
        </p:nvSpPr>
        <p:spPr>
          <a:xfrm>
            <a:off x="521207" y="1724876"/>
            <a:ext cx="5371593" cy="2862322"/>
          </a:xfrm>
          <a:prstGeom prst="rect">
            <a:avLst/>
          </a:prstGeom>
        </p:spPr>
        <p:txBody>
          <a:bodyPr wrap="square">
            <a:spAutoFit/>
          </a:bodyPr>
          <a:lstStyle/>
          <a:p>
            <a:r>
              <a:rPr lang="en-US" dirty="0">
                <a:solidFill>
                  <a:srgbClr val="363940"/>
                </a:solidFill>
                <a:latin typeface="Libre Franklin"/>
              </a:rPr>
              <a:t>The </a:t>
            </a:r>
            <a:r>
              <a:rPr lang="en-US" dirty="0" err="1">
                <a:solidFill>
                  <a:srgbClr val="363940"/>
                </a:solidFill>
                <a:latin typeface="Libre Franklin"/>
              </a:rPr>
              <a:t>metaverse</a:t>
            </a:r>
            <a:r>
              <a:rPr lang="en-US" dirty="0">
                <a:solidFill>
                  <a:srgbClr val="363940"/>
                </a:solidFill>
                <a:latin typeface="Libre Franklin"/>
              </a:rPr>
              <a:t> is where billions of people will spend their time online in the future. It will be a vast digital landscape incorporating social networking, entertainment, shopping, business, education, gaming, and virtually everything else that we do on the Internet today. It is a shared space that blends the virtual and real worlds. It will grow beyond games into an open platform for everyone and will be the place where we work, socialize and play.</a:t>
            </a:r>
            <a:endParaRPr lang="en-US" dirty="0"/>
          </a:p>
        </p:txBody>
      </p:sp>
      <p:pic>
        <p:nvPicPr>
          <p:cNvPr id="9" name="Picture 8"/>
          <p:cNvPicPr>
            <a:picLocks noChangeAspect="1"/>
          </p:cNvPicPr>
          <p:nvPr/>
        </p:nvPicPr>
        <p:blipFill>
          <a:blip r:embed="rId2"/>
          <a:stretch>
            <a:fillRect/>
          </a:stretch>
        </p:blipFill>
        <p:spPr>
          <a:xfrm>
            <a:off x="5892800" y="1296100"/>
            <a:ext cx="5455920" cy="5267260"/>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latin typeface="Segoe UI Light" panose="020B0502040204020203" pitchFamily="34" charset="0"/>
                <a:cs typeface="Segoe UI Light" panose="020B0502040204020203" pitchFamily="34" charset="0"/>
              </a:rPr>
              <a:t>Metaverse</a:t>
            </a:r>
            <a:r>
              <a:rPr lang="en-US" dirty="0" smtClean="0">
                <a:latin typeface="Segoe UI Light" panose="020B0502040204020203" pitchFamily="34" charset="0"/>
                <a:cs typeface="Segoe UI Light" panose="020B0502040204020203" pitchFamily="34" charset="0"/>
              </a:rPr>
              <a:t> connected</a:t>
            </a:r>
            <a:endParaRPr lang="en-US" dirty="0">
              <a:latin typeface="Segoe UI Light" panose="020B0502040204020203" pitchFamily="34" charset="0"/>
              <a:cs typeface="Segoe UI Light" panose="020B0502040204020203" pitchFamily="34" charset="0"/>
            </a:endParaRPr>
          </a:p>
        </p:txBody>
      </p:sp>
      <p:sp>
        <p:nvSpPr>
          <p:cNvPr id="42" name="Content Placeholder 17"/>
          <p:cNvSpPr txBox="1">
            <a:spLocks/>
          </p:cNvSpPr>
          <p:nvPr/>
        </p:nvSpPr>
        <p:spPr>
          <a:xfrm>
            <a:off x="1040097" y="493829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3" name="Content Placeholder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srgbClr val="D24726"/>
              </a:solidFill>
              <a:latin typeface="Segoe UI" panose="020B0502040204020203" pitchFamily="34" charset="0"/>
              <a:cs typeface="Segoe UI" panose="020B0502040204020203" pitchFamily="34" charset="0"/>
            </a:endParaRPr>
          </a:p>
        </p:txBody>
      </p:sp>
      <p:sp>
        <p:nvSpPr>
          <p:cNvPr id="2" name="AutoShape 2" descr="two individuals brought together into the same virtual environment with each oth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81000" y="1381760"/>
            <a:ext cx="10683240" cy="4904740"/>
          </a:xfrm>
          <a:prstGeom prst="rect">
            <a:avLst/>
          </a:prstGeom>
        </p:spPr>
      </p:pic>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smtClean="0">
                <a:latin typeface="Segoe UI Light" panose="020B0502040204020203" pitchFamily="34" charset="0"/>
                <a:cs typeface="Segoe UI Light" panose="020B0502040204020203" pitchFamily="34" charset="0"/>
              </a:rPr>
              <a:t>Conclusion  of </a:t>
            </a:r>
            <a:r>
              <a:rPr lang="en-US" dirty="0" err="1" smtClean="0">
                <a:latin typeface="Segoe UI Light" panose="020B0502040204020203" pitchFamily="34" charset="0"/>
                <a:cs typeface="Segoe UI Light" panose="020B0502040204020203" pitchFamily="34" charset="0"/>
              </a:rPr>
              <a:t>metaverse</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sz="half" idx="4294967295"/>
          </p:nvPr>
        </p:nvSpPr>
        <p:spPr>
          <a:xfrm>
            <a:off x="541611" y="2614427"/>
            <a:ext cx="5051115" cy="3978275"/>
          </a:xfrm>
        </p:spPr>
        <p:txBody>
          <a:bodyPr>
            <a:normAutofit/>
          </a:bodyPr>
          <a:lstStyle/>
          <a:p>
            <a:pPr>
              <a:lnSpc>
                <a:spcPts val="3600"/>
              </a:lnSpc>
              <a:spcAft>
                <a:spcPts val="0"/>
              </a:spcAft>
            </a:pPr>
            <a:r>
              <a:rPr lang="en-US" sz="2000" b="1" dirty="0"/>
              <a:t>Metaverse is still in its nascent stages</a:t>
            </a:r>
            <a:r>
              <a:rPr lang="en-US" sz="2000" dirty="0"/>
              <a:t>. It is unclear how long it will take to be fully developed or to what extent it will be able to replicate real life. However, one certain thing is that it has the potential to be the next revolution in the virtual reality world</a:t>
            </a: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6394723" y="2614427"/>
            <a:ext cx="4441372" cy="3767328"/>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elcome to Powerpoint 2016_CLR_v2" id="{CAB9082A-965C-42BE-8170-C940D3319B60}" vid="{82B84162-888A-4FD2-BEC9-B29B6DB2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0</TotalTime>
  <Words>211</Words>
  <Application>Microsoft Office PowerPoint</Application>
  <PresentationFormat>Widescreen</PresentationFormat>
  <Paragraphs>26</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Libre Franklin</vt:lpstr>
      <vt:lpstr>Segoe UI</vt:lpstr>
      <vt:lpstr>Segoe UI Light</vt:lpstr>
      <vt:lpstr>WelcomeDoc</vt:lpstr>
      <vt:lpstr>Metaverse</vt:lpstr>
      <vt:lpstr>Metaverse meaning</vt:lpstr>
      <vt:lpstr>Metaverse in simple worlds</vt:lpstr>
      <vt:lpstr>Metaverse another world</vt:lpstr>
      <vt:lpstr>Metaverse change the world</vt:lpstr>
      <vt:lpstr>Metaverse user</vt:lpstr>
      <vt:lpstr>Meta verse statistics</vt:lpstr>
      <vt:lpstr>Metaverse connected</vt:lpstr>
      <vt:lpstr>Conclusion  of metaverse</vt:lpstr>
      <vt:lpstr>Metaverse expectation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2022-10-06T14:26:43Z</dcterms:created>
  <dcterms:modified xsi:type="dcterms:W3CDTF">2022-10-07T17:45:16Z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